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798D-905A-4B14-98C6-6602313AD227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3A67-43BF-461A-BB91-A61B366FF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33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798D-905A-4B14-98C6-6602313AD227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3A67-43BF-461A-BB91-A61B366FF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7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798D-905A-4B14-98C6-6602313AD227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3A67-43BF-461A-BB91-A61B366FF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11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798D-905A-4B14-98C6-6602313AD227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3A67-43BF-461A-BB91-A61B366FF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22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798D-905A-4B14-98C6-6602313AD227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3A67-43BF-461A-BB91-A61B366FF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6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798D-905A-4B14-98C6-6602313AD227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3A67-43BF-461A-BB91-A61B366FF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3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798D-905A-4B14-98C6-6602313AD227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3A67-43BF-461A-BB91-A61B366FF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80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798D-905A-4B14-98C6-6602313AD227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3A67-43BF-461A-BB91-A61B366FF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21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798D-905A-4B14-98C6-6602313AD227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3A67-43BF-461A-BB91-A61B366FF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57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798D-905A-4B14-98C6-6602313AD227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3A67-43BF-461A-BB91-A61B366FF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36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798D-905A-4B14-98C6-6602313AD227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3A67-43BF-461A-BB91-A61B366FF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58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4798D-905A-4B14-98C6-6602313AD227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23A67-43BF-461A-BB91-A61B366FF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76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396274"/>
              </p:ext>
            </p:extLst>
          </p:nvPr>
        </p:nvGraphicFramePr>
        <p:xfrm>
          <a:off x="2123728" y="1772819"/>
          <a:ext cx="3744416" cy="3457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296"/>
                <a:gridCol w="2041085"/>
                <a:gridCol w="47035"/>
              </a:tblGrid>
              <a:tr h="2392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 dirty="0" smtClean="0">
                          <a:effectLst/>
                        </a:rPr>
                        <a:t>Table 1. </a:t>
                      </a:r>
                      <a:r>
                        <a:rPr lang="ja-JP" altLang="en-US" sz="2000" u="none" strike="noStrike" dirty="0" smtClean="0">
                          <a:effectLst/>
                        </a:rPr>
                        <a:t>新しい</a:t>
                      </a:r>
                      <a:r>
                        <a:rPr lang="ja-JP" altLang="en-US" sz="2000" u="none" strike="noStrike" dirty="0">
                          <a:effectLst/>
                        </a:rPr>
                        <a:t>肥満度分類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39260"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392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BMI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判定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3926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>
                          <a:effectLst/>
                        </a:rPr>
                        <a:t>18.5</a:t>
                      </a:r>
                      <a:r>
                        <a:rPr lang="ja-JP" altLang="en-US" sz="2000" u="none" strike="noStrike">
                          <a:effectLst/>
                        </a:rPr>
                        <a:t>以下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低体重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3926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>
                          <a:effectLst/>
                        </a:rPr>
                        <a:t>18.5</a:t>
                      </a:r>
                      <a:r>
                        <a:rPr lang="ja-JP" altLang="en-US" sz="2000" u="none" strike="noStrike">
                          <a:effectLst/>
                        </a:rPr>
                        <a:t>～</a:t>
                      </a:r>
                      <a:r>
                        <a:rPr lang="en-US" altLang="ja-JP" sz="2000" u="none" strike="noStrike">
                          <a:effectLst/>
                        </a:rPr>
                        <a:t>25</a:t>
                      </a:r>
                      <a:r>
                        <a:rPr lang="ja-JP" altLang="en-US" sz="2000" u="none" strike="noStrike">
                          <a:effectLst/>
                        </a:rPr>
                        <a:t>未満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普通体重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3926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>
                          <a:effectLst/>
                        </a:rPr>
                        <a:t>25</a:t>
                      </a:r>
                      <a:r>
                        <a:rPr lang="ja-JP" altLang="en-US" sz="2000" u="none" strike="noStrike">
                          <a:effectLst/>
                        </a:rPr>
                        <a:t>～</a:t>
                      </a:r>
                      <a:r>
                        <a:rPr lang="en-US" altLang="ja-JP" sz="2000" u="none" strike="noStrike">
                          <a:effectLst/>
                        </a:rPr>
                        <a:t>30</a:t>
                      </a:r>
                      <a:r>
                        <a:rPr lang="ja-JP" altLang="en-US" sz="2000" u="none" strike="noStrike">
                          <a:effectLst/>
                        </a:rPr>
                        <a:t>未満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肥満（１度）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3926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>
                          <a:effectLst/>
                        </a:rPr>
                        <a:t>30</a:t>
                      </a:r>
                      <a:r>
                        <a:rPr lang="ja-JP" altLang="en-US" sz="2000" u="none" strike="noStrike">
                          <a:effectLst/>
                        </a:rPr>
                        <a:t>～</a:t>
                      </a:r>
                      <a:r>
                        <a:rPr lang="en-US" altLang="ja-JP" sz="2000" u="none" strike="noStrike">
                          <a:effectLst/>
                        </a:rPr>
                        <a:t>35</a:t>
                      </a:r>
                      <a:r>
                        <a:rPr lang="ja-JP" altLang="en-US" sz="2000" u="none" strike="noStrike">
                          <a:effectLst/>
                        </a:rPr>
                        <a:t>未満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肥満（２度）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3926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>
                          <a:effectLst/>
                        </a:rPr>
                        <a:t>35</a:t>
                      </a:r>
                      <a:r>
                        <a:rPr lang="ja-JP" altLang="en-US" sz="2000" u="none" strike="noStrike">
                          <a:effectLst/>
                        </a:rPr>
                        <a:t>～</a:t>
                      </a:r>
                      <a:r>
                        <a:rPr lang="en-US" altLang="ja-JP" sz="2000" u="none" strike="noStrike">
                          <a:effectLst/>
                        </a:rPr>
                        <a:t>40</a:t>
                      </a:r>
                      <a:r>
                        <a:rPr lang="ja-JP" altLang="en-US" sz="2000" u="none" strike="noStrike">
                          <a:effectLst/>
                        </a:rPr>
                        <a:t>未満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肥満（３度）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3926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>
                          <a:effectLst/>
                        </a:rPr>
                        <a:t>40</a:t>
                      </a:r>
                      <a:r>
                        <a:rPr lang="ja-JP" altLang="en-US" sz="2000" u="none" strike="noStrike">
                          <a:effectLst/>
                        </a:rPr>
                        <a:t>以上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肥満（４度）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39260"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3926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>
                          <a:effectLst/>
                        </a:rPr>
                        <a:t>BMI 35</a:t>
                      </a:r>
                      <a:r>
                        <a:rPr lang="ja-JP" altLang="en-US" sz="2000" u="none" strike="noStrike">
                          <a:effectLst/>
                        </a:rPr>
                        <a:t>以上を高度肥満と定義</a:t>
                      </a:r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cxnSp>
        <p:nvCxnSpPr>
          <p:cNvPr id="4" name="直線コネクタ 3"/>
          <p:cNvCxnSpPr/>
          <p:nvPr/>
        </p:nvCxnSpPr>
        <p:spPr>
          <a:xfrm>
            <a:off x="2123728" y="2060848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2123728" y="2708920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123728" y="4581128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599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55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3</cp:revision>
  <dcterms:created xsi:type="dcterms:W3CDTF">2013-07-15T00:50:42Z</dcterms:created>
  <dcterms:modified xsi:type="dcterms:W3CDTF">2013-07-15T01:37:04Z</dcterms:modified>
</cp:coreProperties>
</file>