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64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7B468-C33B-4321-B216-668304825F2B}" type="datetimeFigureOut">
              <a:rPr kumimoji="1" lang="ja-JP" altLang="en-US" smtClean="0"/>
              <a:t>2013/7/30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F2364-F203-4F5E-A5F6-97240CEB20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9686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7B468-C33B-4321-B216-668304825F2B}" type="datetimeFigureOut">
              <a:rPr kumimoji="1" lang="ja-JP" altLang="en-US" smtClean="0"/>
              <a:t>2013/7/30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F2364-F203-4F5E-A5F6-97240CEB20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2835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7B468-C33B-4321-B216-668304825F2B}" type="datetimeFigureOut">
              <a:rPr kumimoji="1" lang="ja-JP" altLang="en-US" smtClean="0"/>
              <a:t>2013/7/30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F2364-F203-4F5E-A5F6-97240CEB20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8708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7B468-C33B-4321-B216-668304825F2B}" type="datetimeFigureOut">
              <a:rPr kumimoji="1" lang="ja-JP" altLang="en-US" smtClean="0"/>
              <a:t>2013/7/30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F2364-F203-4F5E-A5F6-97240CEB20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9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7B468-C33B-4321-B216-668304825F2B}" type="datetimeFigureOut">
              <a:rPr kumimoji="1" lang="ja-JP" altLang="en-US" smtClean="0"/>
              <a:t>2013/7/30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F2364-F203-4F5E-A5F6-97240CEB20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434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7B468-C33B-4321-B216-668304825F2B}" type="datetimeFigureOut">
              <a:rPr kumimoji="1" lang="ja-JP" altLang="en-US" smtClean="0"/>
              <a:t>2013/7/30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F2364-F203-4F5E-A5F6-97240CEB20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2625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7B468-C33B-4321-B216-668304825F2B}" type="datetimeFigureOut">
              <a:rPr kumimoji="1" lang="ja-JP" altLang="en-US" smtClean="0"/>
              <a:t>2013/7/30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F2364-F203-4F5E-A5F6-97240CEB20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2129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7B468-C33B-4321-B216-668304825F2B}" type="datetimeFigureOut">
              <a:rPr kumimoji="1" lang="ja-JP" altLang="en-US" smtClean="0"/>
              <a:t>2013/7/30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F2364-F203-4F5E-A5F6-97240CEB20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8904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7B468-C33B-4321-B216-668304825F2B}" type="datetimeFigureOut">
              <a:rPr kumimoji="1" lang="ja-JP" altLang="en-US" smtClean="0"/>
              <a:t>2013/7/30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F2364-F203-4F5E-A5F6-97240CEB20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2178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7B468-C33B-4321-B216-668304825F2B}" type="datetimeFigureOut">
              <a:rPr kumimoji="1" lang="ja-JP" altLang="en-US" smtClean="0"/>
              <a:t>2013/7/30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F2364-F203-4F5E-A5F6-97240CEB20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6278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7B468-C33B-4321-B216-668304825F2B}" type="datetimeFigureOut">
              <a:rPr kumimoji="1" lang="ja-JP" altLang="en-US" smtClean="0"/>
              <a:t>2013/7/30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F2364-F203-4F5E-A5F6-97240CEB20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292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C7B468-C33B-4321-B216-668304825F2B}" type="datetimeFigureOut">
              <a:rPr kumimoji="1" lang="ja-JP" altLang="en-US" smtClean="0"/>
              <a:t>2013/7/30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F2364-F203-4F5E-A5F6-97240CEB20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089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9877503"/>
              </p:ext>
            </p:extLst>
          </p:nvPr>
        </p:nvGraphicFramePr>
        <p:xfrm>
          <a:off x="1187624" y="764707"/>
          <a:ext cx="6690072" cy="46805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6253"/>
                <a:gridCol w="2766232"/>
                <a:gridCol w="1368082"/>
                <a:gridCol w="1999505"/>
              </a:tblGrid>
              <a:tr h="364680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Table 1. </a:t>
                      </a:r>
                      <a:r>
                        <a:rPr lang="ja-JP" altLang="en-US" sz="1600" u="none" strike="noStrike">
                          <a:effectLst/>
                        </a:rPr>
                        <a:t>精子力低下の分岐点と減少率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55002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32080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>
                          <a:effectLst/>
                        </a:rPr>
                        <a:t>測定項目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>
                          <a:effectLst/>
                        </a:rPr>
                        <a:t>分岐</a:t>
                      </a:r>
                      <a:r>
                        <a:rPr lang="ja-JP" altLang="en-US" sz="1400" u="none" strike="noStrike" dirty="0" smtClean="0">
                          <a:effectLst/>
                        </a:rPr>
                        <a:t>年齢（歳）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>
                          <a:effectLst/>
                        </a:rPr>
                        <a:t>年間の</a:t>
                      </a:r>
                      <a:r>
                        <a:rPr lang="ja-JP" altLang="en-US" sz="1400" u="none" strike="noStrike" dirty="0" smtClean="0">
                          <a:effectLst/>
                        </a:rPr>
                        <a:t>減少率（％）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32080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>
                          <a:effectLst/>
                        </a:rPr>
                        <a:t>①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>
                          <a:effectLst/>
                        </a:rPr>
                        <a:t>総精子数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>
                          <a:effectLst/>
                        </a:rPr>
                        <a:t>34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>
                          <a:effectLst/>
                        </a:rPr>
                        <a:t>1.71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32080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>
                          <a:effectLst/>
                        </a:rPr>
                        <a:t>②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u="none" strike="noStrike">
                          <a:effectLst/>
                        </a:rPr>
                        <a:t>総運動精子数</a:t>
                      </a:r>
                      <a:endParaRPr lang="zh-TW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>
                          <a:effectLst/>
                        </a:rPr>
                        <a:t>34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>
                          <a:effectLst/>
                        </a:rPr>
                        <a:t>2.3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32080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>
                          <a:effectLst/>
                        </a:rPr>
                        <a:t>③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u="none" strike="noStrike">
                          <a:effectLst/>
                        </a:rPr>
                        <a:t>総前進運動精子数</a:t>
                      </a:r>
                      <a:endParaRPr lang="zh-TW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>
                          <a:effectLst/>
                        </a:rPr>
                        <a:t>34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>
                          <a:effectLst/>
                        </a:rPr>
                        <a:t>2.61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32080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>
                          <a:effectLst/>
                        </a:rPr>
                        <a:t>④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>
                          <a:effectLst/>
                        </a:rPr>
                        <a:t>精子濃度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>
                          <a:effectLst/>
                        </a:rPr>
                        <a:t>40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>
                          <a:effectLst/>
                        </a:rPr>
                        <a:t>0.78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32080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>
                          <a:effectLst/>
                        </a:rPr>
                        <a:t>⑤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u="none" strike="noStrike">
                          <a:effectLst/>
                        </a:rPr>
                        <a:t>正常形態精子率</a:t>
                      </a:r>
                      <a:endParaRPr lang="zh-TW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>
                          <a:effectLst/>
                        </a:rPr>
                        <a:t>40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>
                          <a:effectLst/>
                        </a:rPr>
                        <a:t>0.84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32080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>
                          <a:effectLst/>
                        </a:rPr>
                        <a:t>⑥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>
                          <a:effectLst/>
                        </a:rPr>
                        <a:t>精子運動率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>
                          <a:effectLst/>
                        </a:rPr>
                        <a:t>43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>
                          <a:effectLst/>
                        </a:rPr>
                        <a:t>1.74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32080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>
                          <a:effectLst/>
                        </a:rPr>
                        <a:t>⑦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>
                          <a:effectLst/>
                        </a:rPr>
                        <a:t>精液量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>
                          <a:effectLst/>
                        </a:rPr>
                        <a:t>45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>
                          <a:effectLst/>
                        </a:rPr>
                        <a:t>1.48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32080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>
                          <a:effectLst/>
                        </a:rPr>
                        <a:t>⑧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>
                          <a:effectLst/>
                        </a:rPr>
                        <a:t>生存精子率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>
                          <a:effectLst/>
                        </a:rPr>
                        <a:t>45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>
                          <a:effectLst/>
                        </a:rPr>
                        <a:t>1.45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34274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>
                          <a:effectLst/>
                        </a:rPr>
                        <a:t>⑨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Y</a:t>
                      </a:r>
                      <a:r>
                        <a:rPr lang="ja-JP" altLang="en-US" sz="1400" u="none" strike="noStrike">
                          <a:effectLst/>
                        </a:rPr>
                        <a:t>精子</a:t>
                      </a:r>
                      <a:r>
                        <a:rPr lang="en-US" altLang="ja-JP" sz="1400" u="none" strike="noStrike">
                          <a:effectLst/>
                        </a:rPr>
                        <a:t>/</a:t>
                      </a:r>
                      <a:r>
                        <a:rPr lang="en-US" sz="1400" u="none" strike="noStrike">
                          <a:effectLst/>
                        </a:rPr>
                        <a:t>X</a:t>
                      </a:r>
                      <a:r>
                        <a:rPr lang="ja-JP" altLang="en-US" sz="1400" u="none" strike="noStrike">
                          <a:effectLst/>
                        </a:rPr>
                        <a:t>精子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>
                          <a:effectLst/>
                        </a:rPr>
                        <a:t>55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>
                          <a:effectLst/>
                        </a:rPr>
                        <a:t>5.05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255002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255002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320809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</a:rPr>
                        <a:t>Fertil</a:t>
                      </a:r>
                      <a:r>
                        <a:rPr lang="en-US" sz="1400" u="none" strike="noStrike" dirty="0">
                          <a:effectLst/>
                        </a:rPr>
                        <a:t>. </a:t>
                      </a:r>
                      <a:r>
                        <a:rPr lang="en-US" sz="1400" u="none" strike="noStrike" dirty="0" err="1">
                          <a:effectLst/>
                        </a:rPr>
                        <a:t>Steril</a:t>
                      </a:r>
                      <a:r>
                        <a:rPr lang="en-US" sz="1400" u="none" strike="noStrike" dirty="0">
                          <a:effectLst/>
                        </a:rPr>
                        <a:t>. Stone, et al. 2013</a:t>
                      </a:r>
                      <a:r>
                        <a:rPr lang="ja-JP" altLang="en-US" sz="1400" u="none" strike="noStrike" dirty="0">
                          <a:effectLst/>
                        </a:rPr>
                        <a:t>を改変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2085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82</Words>
  <Application>Microsoft Office PowerPoint</Application>
  <PresentationFormat>画面に合わせる (4:3)</PresentationFormat>
  <Paragraphs>41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Hiroshi</dc:creator>
  <cp:lastModifiedBy>Hiroshi</cp:lastModifiedBy>
  <cp:revision>1</cp:revision>
  <dcterms:created xsi:type="dcterms:W3CDTF">2013-07-30T07:29:32Z</dcterms:created>
  <dcterms:modified xsi:type="dcterms:W3CDTF">2013-07-30T07:31:40Z</dcterms:modified>
</cp:coreProperties>
</file>