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C1CE-F978-4D67-81FE-292F910CB64A}" type="datetimeFigureOut">
              <a:rPr kumimoji="1" lang="ja-JP" altLang="en-US" smtClean="0"/>
              <a:t>2013/11/30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F435-411C-4880-8E6A-AF08927F66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594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C1CE-F978-4D67-81FE-292F910CB64A}" type="datetimeFigureOut">
              <a:rPr kumimoji="1" lang="ja-JP" altLang="en-US" smtClean="0"/>
              <a:t>2013/11/30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F435-411C-4880-8E6A-AF08927F66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245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C1CE-F978-4D67-81FE-292F910CB64A}" type="datetimeFigureOut">
              <a:rPr kumimoji="1" lang="ja-JP" altLang="en-US" smtClean="0"/>
              <a:t>2013/11/30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F435-411C-4880-8E6A-AF08927F66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1483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C1CE-F978-4D67-81FE-292F910CB64A}" type="datetimeFigureOut">
              <a:rPr kumimoji="1" lang="ja-JP" altLang="en-US" smtClean="0"/>
              <a:t>2013/11/30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F435-411C-4880-8E6A-AF08927F66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002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C1CE-F978-4D67-81FE-292F910CB64A}" type="datetimeFigureOut">
              <a:rPr kumimoji="1" lang="ja-JP" altLang="en-US" smtClean="0"/>
              <a:t>2013/11/30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F435-411C-4880-8E6A-AF08927F66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12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C1CE-F978-4D67-81FE-292F910CB64A}" type="datetimeFigureOut">
              <a:rPr kumimoji="1" lang="ja-JP" altLang="en-US" smtClean="0"/>
              <a:t>2013/11/30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F435-411C-4880-8E6A-AF08927F66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215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C1CE-F978-4D67-81FE-292F910CB64A}" type="datetimeFigureOut">
              <a:rPr kumimoji="1" lang="ja-JP" altLang="en-US" smtClean="0"/>
              <a:t>2013/11/30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F435-411C-4880-8E6A-AF08927F66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824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C1CE-F978-4D67-81FE-292F910CB64A}" type="datetimeFigureOut">
              <a:rPr kumimoji="1" lang="ja-JP" altLang="en-US" smtClean="0"/>
              <a:t>2013/11/30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F435-411C-4880-8E6A-AF08927F66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889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C1CE-F978-4D67-81FE-292F910CB64A}" type="datetimeFigureOut">
              <a:rPr kumimoji="1" lang="ja-JP" altLang="en-US" smtClean="0"/>
              <a:t>2013/11/30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F435-411C-4880-8E6A-AF08927F66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2856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C1CE-F978-4D67-81FE-292F910CB64A}" type="datetimeFigureOut">
              <a:rPr kumimoji="1" lang="ja-JP" altLang="en-US" smtClean="0"/>
              <a:t>2013/11/30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F435-411C-4880-8E6A-AF08927F66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77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C1CE-F978-4D67-81FE-292F910CB64A}" type="datetimeFigureOut">
              <a:rPr kumimoji="1" lang="ja-JP" altLang="en-US" smtClean="0"/>
              <a:t>2013/11/30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F435-411C-4880-8E6A-AF08927F66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4344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FC1CE-F978-4D67-81FE-292F910CB64A}" type="datetimeFigureOut">
              <a:rPr kumimoji="1" lang="ja-JP" altLang="en-US" smtClean="0"/>
              <a:t>2013/11/30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7F435-411C-4880-8E6A-AF08927F66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214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244120"/>
              </p:ext>
            </p:extLst>
          </p:nvPr>
        </p:nvGraphicFramePr>
        <p:xfrm>
          <a:off x="984250" y="2063750"/>
          <a:ext cx="7175503" cy="273177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477029"/>
                <a:gridCol w="1581850"/>
                <a:gridCol w="686104"/>
                <a:gridCol w="686104"/>
                <a:gridCol w="686104"/>
                <a:gridCol w="686104"/>
                <a:gridCol w="686104"/>
                <a:gridCol w="686104"/>
              </a:tblGrid>
              <a:tr h="304800">
                <a:tc gridSpan="8">
                  <a:txBody>
                    <a:bodyPr/>
                    <a:lstStyle/>
                    <a:p>
                      <a:pPr algn="l" fontAlgn="ctr"/>
                      <a:r>
                        <a:rPr lang="en-US" altLang="ja-JP" sz="2000" u="none" strike="noStrike" dirty="0" smtClean="0">
                          <a:effectLst/>
                        </a:rPr>
                        <a:t>Table</a:t>
                      </a:r>
                      <a:r>
                        <a:rPr lang="en-US" altLang="ja-JP" sz="2000" u="none" strike="noStrike" baseline="0" dirty="0" smtClean="0">
                          <a:effectLst/>
                        </a:rPr>
                        <a:t> 1. </a:t>
                      </a:r>
                      <a:r>
                        <a:rPr lang="ja-JP" altLang="en-US" sz="2000" u="none" strike="noStrike" dirty="0" smtClean="0">
                          <a:effectLst/>
                        </a:rPr>
                        <a:t>人工</a:t>
                      </a:r>
                      <a:r>
                        <a:rPr lang="ja-JP" altLang="en-US" sz="2000" u="none" strike="noStrike" dirty="0">
                          <a:effectLst/>
                        </a:rPr>
                        <a:t>受精サイクル当たりの妊娠率と無射精期間の関係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>
                          <a:effectLst/>
                        </a:rPr>
                        <a:t>無射精期間</a:t>
                      </a:r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>
                          <a:effectLst/>
                        </a:rPr>
                        <a:t>妊娠率</a:t>
                      </a:r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>
                          <a:effectLst/>
                        </a:rPr>
                        <a:t>２日以下</a:t>
                      </a:r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>
                          <a:effectLst/>
                        </a:rPr>
                        <a:t>11.27</a:t>
                      </a:r>
                      <a:endParaRPr lang="en-US" altLang="ja-JP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>
                          <a:effectLst/>
                        </a:rPr>
                        <a:t>３</a:t>
                      </a:r>
                      <a:r>
                        <a:rPr lang="en-US" altLang="ja-JP" sz="2000" u="none" strike="noStrike">
                          <a:effectLst/>
                        </a:rPr>
                        <a:t>-</a:t>
                      </a:r>
                      <a:r>
                        <a:rPr lang="ja-JP" altLang="en-US" sz="2000" u="none" strike="noStrike">
                          <a:effectLst/>
                        </a:rPr>
                        <a:t>５日</a:t>
                      </a:r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>
                          <a:effectLst/>
                        </a:rPr>
                        <a:t>6.07</a:t>
                      </a:r>
                      <a:endParaRPr lang="en-US" altLang="ja-JP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>
                          <a:effectLst/>
                        </a:rPr>
                        <a:t>６日以上</a:t>
                      </a:r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>
                          <a:effectLst/>
                        </a:rPr>
                        <a:t>7.25</a:t>
                      </a:r>
                      <a:endParaRPr lang="en-US" altLang="ja-JP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219075"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altLang="ja-JP" sz="1600" u="none" strike="noStrike" dirty="0">
                          <a:effectLst/>
                        </a:rPr>
                        <a:t>2</a:t>
                      </a:r>
                      <a:r>
                        <a:rPr lang="ja-JP" altLang="en-US" sz="1600" u="none" strike="noStrike" dirty="0">
                          <a:effectLst/>
                        </a:rPr>
                        <a:t>日以下 </a:t>
                      </a:r>
                      <a:r>
                        <a:rPr lang="en-US" altLang="ja-JP" sz="1600" u="none" strike="noStrike" dirty="0" err="1">
                          <a:effectLst/>
                        </a:rPr>
                        <a:t>vs</a:t>
                      </a:r>
                      <a:r>
                        <a:rPr lang="en-US" altLang="ja-JP" sz="1600" u="none" strike="noStrike" dirty="0">
                          <a:effectLst/>
                        </a:rPr>
                        <a:t> </a:t>
                      </a:r>
                      <a:r>
                        <a:rPr lang="ja-JP" altLang="en-US" sz="1600" u="none" strike="noStrike" dirty="0">
                          <a:effectLst/>
                        </a:rPr>
                        <a:t>３</a:t>
                      </a:r>
                      <a:r>
                        <a:rPr lang="en-US" altLang="ja-JP" sz="1600" u="none" strike="noStrike" dirty="0">
                          <a:effectLst/>
                        </a:rPr>
                        <a:t>-</a:t>
                      </a:r>
                      <a:r>
                        <a:rPr lang="ja-JP" altLang="en-US" sz="1600" u="none" strike="noStrike" dirty="0">
                          <a:effectLst/>
                        </a:rPr>
                        <a:t>５日　有意差</a:t>
                      </a:r>
                      <a:r>
                        <a:rPr lang="ja-JP" altLang="en-US" sz="1600" u="none" strike="noStrike" dirty="0" smtClean="0">
                          <a:effectLst/>
                        </a:rPr>
                        <a:t>あり </a:t>
                      </a:r>
                      <a:r>
                        <a:rPr lang="en-US" altLang="ja-JP" sz="1600" u="none" strike="noStrike" dirty="0" smtClean="0">
                          <a:effectLst/>
                        </a:rPr>
                        <a:t>(</a:t>
                      </a:r>
                      <a:r>
                        <a:rPr lang="en-US" altLang="ja-JP" sz="1600" u="none" strike="noStrike" dirty="0">
                          <a:effectLst/>
                        </a:rPr>
                        <a:t>p&lt;0.02)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altLang="ja-JP" sz="1600" u="none" strike="noStrike">
                          <a:effectLst/>
                        </a:rPr>
                        <a:t>2</a:t>
                      </a:r>
                      <a:r>
                        <a:rPr lang="ja-JP" altLang="en-US" sz="1600" u="none" strike="noStrike">
                          <a:effectLst/>
                        </a:rPr>
                        <a:t>日以下　</a:t>
                      </a:r>
                      <a:r>
                        <a:rPr lang="en-US" altLang="ja-JP" sz="1600" u="none" strike="noStrike">
                          <a:effectLst/>
                        </a:rPr>
                        <a:t>vs  3</a:t>
                      </a:r>
                      <a:r>
                        <a:rPr lang="ja-JP" altLang="en-US" sz="1600" u="none" strike="noStrike">
                          <a:effectLst/>
                        </a:rPr>
                        <a:t>日以上　有意差あり</a:t>
                      </a:r>
                      <a:r>
                        <a:rPr lang="en-US" altLang="ja-JP" sz="1600" u="none" strike="noStrike">
                          <a:effectLst/>
                        </a:rPr>
                        <a:t>(p&lt;0.05)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ja-JP" sz="1600" u="none" strike="noStrike">
                          <a:effectLst/>
                        </a:rPr>
                        <a:t>3-5</a:t>
                      </a:r>
                      <a:r>
                        <a:rPr lang="ja-JP" altLang="en-US" sz="1600" u="none" strike="noStrike">
                          <a:effectLst/>
                        </a:rPr>
                        <a:t>日 </a:t>
                      </a:r>
                      <a:r>
                        <a:rPr lang="en-US" sz="1600" u="none" strike="noStrike">
                          <a:effectLst/>
                        </a:rPr>
                        <a:t>vs ６</a:t>
                      </a:r>
                      <a:r>
                        <a:rPr lang="ja-JP" altLang="en-US" sz="1600" u="none" strike="noStrike">
                          <a:effectLst/>
                        </a:rPr>
                        <a:t>日以上　有意差無し</a:t>
                      </a:r>
                      <a:r>
                        <a:rPr lang="en-US" altLang="ja-JP" sz="1600" u="none" strike="noStrike">
                          <a:effectLst/>
                        </a:rPr>
                        <a:t>(</a:t>
                      </a:r>
                      <a:r>
                        <a:rPr lang="en-US" sz="1600" u="none" strike="noStrike">
                          <a:effectLst/>
                        </a:rPr>
                        <a:t>p=0.72)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cxnSp>
        <p:nvCxnSpPr>
          <p:cNvPr id="8" name="直線コネクタ 7"/>
          <p:cNvCxnSpPr/>
          <p:nvPr/>
        </p:nvCxnSpPr>
        <p:spPr>
          <a:xfrm>
            <a:off x="971600" y="2852936"/>
            <a:ext cx="309634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971600" y="2564904"/>
            <a:ext cx="309634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971600" y="3789040"/>
            <a:ext cx="309634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3275856" y="5013176"/>
            <a:ext cx="3328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err="1"/>
              <a:t>Fertil</a:t>
            </a:r>
            <a:r>
              <a:rPr lang="en-US" altLang="ja-JP" dirty="0"/>
              <a:t> </a:t>
            </a:r>
            <a:r>
              <a:rPr lang="en-US" altLang="ja-JP" dirty="0" err="1"/>
              <a:t>Stertil</a:t>
            </a:r>
            <a:r>
              <a:rPr lang="en-US" altLang="ja-JP" dirty="0"/>
              <a:t> 93: 286, </a:t>
            </a:r>
            <a:r>
              <a:rPr lang="en-US" altLang="ja-JP" dirty="0" smtClean="0"/>
              <a:t>2010</a:t>
            </a:r>
            <a:r>
              <a:rPr lang="ja-JP" altLang="en-US" dirty="0" smtClean="0"/>
              <a:t>改変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831361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51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Hiroshi</dc:creator>
  <cp:lastModifiedBy>Hiroshi</cp:lastModifiedBy>
  <cp:revision>3</cp:revision>
  <dcterms:created xsi:type="dcterms:W3CDTF">2013-11-30T12:27:32Z</dcterms:created>
  <dcterms:modified xsi:type="dcterms:W3CDTF">2013-11-30T13:43:33Z</dcterms:modified>
</cp:coreProperties>
</file>