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E403-5C26-42E2-B7F1-AFF479ABB660}" type="datetimeFigureOut">
              <a:rPr kumimoji="1" lang="ja-JP" altLang="en-US" smtClean="0"/>
              <a:t>2014/1/12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98BA-EEAE-4620-8AA1-160B07848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20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E403-5C26-42E2-B7F1-AFF479ABB660}" type="datetimeFigureOut">
              <a:rPr kumimoji="1" lang="ja-JP" altLang="en-US" smtClean="0"/>
              <a:t>2014/1/12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98BA-EEAE-4620-8AA1-160B07848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48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E403-5C26-42E2-B7F1-AFF479ABB660}" type="datetimeFigureOut">
              <a:rPr kumimoji="1" lang="ja-JP" altLang="en-US" smtClean="0"/>
              <a:t>2014/1/12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98BA-EEAE-4620-8AA1-160B07848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96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E403-5C26-42E2-B7F1-AFF479ABB660}" type="datetimeFigureOut">
              <a:rPr kumimoji="1" lang="ja-JP" altLang="en-US" smtClean="0"/>
              <a:t>2014/1/12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98BA-EEAE-4620-8AA1-160B07848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88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E403-5C26-42E2-B7F1-AFF479ABB660}" type="datetimeFigureOut">
              <a:rPr kumimoji="1" lang="ja-JP" altLang="en-US" smtClean="0"/>
              <a:t>2014/1/12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98BA-EEAE-4620-8AA1-160B07848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18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E403-5C26-42E2-B7F1-AFF479ABB660}" type="datetimeFigureOut">
              <a:rPr kumimoji="1" lang="ja-JP" altLang="en-US" smtClean="0"/>
              <a:t>2014/1/12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98BA-EEAE-4620-8AA1-160B07848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10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E403-5C26-42E2-B7F1-AFF479ABB660}" type="datetimeFigureOut">
              <a:rPr kumimoji="1" lang="ja-JP" altLang="en-US" smtClean="0"/>
              <a:t>2014/1/12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98BA-EEAE-4620-8AA1-160B07848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89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E403-5C26-42E2-B7F1-AFF479ABB660}" type="datetimeFigureOut">
              <a:rPr kumimoji="1" lang="ja-JP" altLang="en-US" smtClean="0"/>
              <a:t>2014/1/12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98BA-EEAE-4620-8AA1-160B07848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33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E403-5C26-42E2-B7F1-AFF479ABB660}" type="datetimeFigureOut">
              <a:rPr kumimoji="1" lang="ja-JP" altLang="en-US" smtClean="0"/>
              <a:t>2014/1/12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98BA-EEAE-4620-8AA1-160B07848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83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E403-5C26-42E2-B7F1-AFF479ABB660}" type="datetimeFigureOut">
              <a:rPr kumimoji="1" lang="ja-JP" altLang="en-US" smtClean="0"/>
              <a:t>2014/1/12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98BA-EEAE-4620-8AA1-160B07848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60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E403-5C26-42E2-B7F1-AFF479ABB660}" type="datetimeFigureOut">
              <a:rPr kumimoji="1" lang="ja-JP" altLang="en-US" smtClean="0"/>
              <a:t>2014/1/12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98BA-EEAE-4620-8AA1-160B07848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06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AE403-5C26-42E2-B7F1-AFF479ABB660}" type="datetimeFigureOut">
              <a:rPr kumimoji="1" lang="ja-JP" altLang="en-US" smtClean="0"/>
              <a:t>2014/1/12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998BA-EEAE-4620-8AA1-160B07848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75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58942"/>
              </p:ext>
            </p:extLst>
          </p:nvPr>
        </p:nvGraphicFramePr>
        <p:xfrm>
          <a:off x="179513" y="2060849"/>
          <a:ext cx="8964489" cy="2685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79"/>
                <a:gridCol w="1872209"/>
                <a:gridCol w="1694231"/>
                <a:gridCol w="1233330"/>
                <a:gridCol w="1562945"/>
                <a:gridCol w="81495"/>
              </a:tblGrid>
              <a:tr h="26171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>
                          <a:effectLst/>
                        </a:rPr>
                        <a:t>Table 2. </a:t>
                      </a:r>
                      <a:r>
                        <a:rPr lang="ja-JP" altLang="en-US" sz="2000" u="none" strike="noStrike">
                          <a:effectLst/>
                        </a:rPr>
                        <a:t>ラットにマラチオンを４週間与えた時の精液検査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525" marR="9525" marT="9525" marB="0" anchor="ctr"/>
                </a:tc>
              </a:tr>
              <a:tr h="261710"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525" marR="9525" marT="9525" marB="0" anchor="ctr"/>
                </a:tc>
              </a:tr>
              <a:tr h="301973"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>
                          <a:effectLst/>
                        </a:rPr>
                        <a:t>精子濃度</a:t>
                      </a:r>
                      <a:r>
                        <a:rPr lang="en-US" altLang="ja-JP" sz="1800" u="none" strike="noStrike" dirty="0">
                          <a:effectLst/>
                        </a:rPr>
                        <a:t>(</a:t>
                      </a:r>
                      <a:r>
                        <a:rPr lang="en-US" sz="1800" u="none" strike="noStrike" dirty="0">
                          <a:effectLst/>
                        </a:rPr>
                        <a:t>X10</a:t>
                      </a:r>
                      <a:r>
                        <a:rPr lang="en-US" sz="1800" u="none" strike="noStrike" baseline="30000" dirty="0">
                          <a:effectLst/>
                        </a:rPr>
                        <a:t>6</a:t>
                      </a:r>
                      <a:r>
                        <a:rPr lang="en-US" sz="1800" u="none" strike="noStrike" dirty="0">
                          <a:effectLst/>
                        </a:rPr>
                        <a:t>/ml)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精子運動率</a:t>
                      </a:r>
                      <a:r>
                        <a:rPr lang="en-US" altLang="ja-JP" sz="1800" u="none" strike="noStrike">
                          <a:effectLst/>
                        </a:rPr>
                        <a:t>(%)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精子奇形率</a:t>
                      </a:r>
                      <a:r>
                        <a:rPr lang="en-US" altLang="ja-JP" sz="1800" u="none" strike="noStrike">
                          <a:effectLst/>
                        </a:rPr>
                        <a:t>(%)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525" marR="9525" marT="9525" marB="0" anchor="ctr"/>
                </a:tc>
              </a:tr>
              <a:tr h="26171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対照ラット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28.43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71.93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1.71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525" marR="9525" marT="9525" marB="0" anchor="ctr"/>
                </a:tc>
              </a:tr>
              <a:tr h="26171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マラチオン投与ラット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22.11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45.83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2.72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525" marR="9525" marT="9525" marB="0" anchor="ctr"/>
                </a:tc>
              </a:tr>
              <a:tr h="5122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マラチオン＋ビタミン</a:t>
                      </a:r>
                      <a:r>
                        <a:rPr lang="en-US" altLang="ja-JP" sz="1800" u="none" strike="noStrike">
                          <a:effectLst/>
                        </a:rPr>
                        <a:t>C, E</a:t>
                      </a:r>
                      <a:r>
                        <a:rPr lang="ja-JP" altLang="en-US" sz="1800" u="none" strike="noStrike">
                          <a:effectLst/>
                        </a:rPr>
                        <a:t>投与ラット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24.68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53.58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1.97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525" marR="9525" marT="9525" marB="0" anchor="ctr"/>
                </a:tc>
              </a:tr>
              <a:tr h="261710"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525" marR="9525" marT="9525" marB="0" anchor="ctr"/>
                </a:tc>
              </a:tr>
              <a:tr h="26171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Uzun</a:t>
                      </a:r>
                      <a:r>
                        <a:rPr lang="en-US" sz="2000" u="none" strike="noStrike" dirty="0">
                          <a:effectLst/>
                        </a:rPr>
                        <a:t> FG, et al. Food and Chemical Toxicology 47: 1903-1908, 2009</a:t>
                      </a:r>
                      <a:r>
                        <a:rPr lang="ja-JP" altLang="en-US" sz="2000" u="none" strike="noStrike" dirty="0">
                          <a:effectLst/>
                        </a:rPr>
                        <a:t>を改変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521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1</cp:revision>
  <dcterms:created xsi:type="dcterms:W3CDTF">2014-01-12T03:34:08Z</dcterms:created>
  <dcterms:modified xsi:type="dcterms:W3CDTF">2014-01-12T03:36:05Z</dcterms:modified>
</cp:coreProperties>
</file>